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1242" y="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1FFB4-92EB-458E-9478-A25CA6B74AEF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D3D6C-8273-4283-8726-BAEC2DA78D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6281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1FFB4-92EB-458E-9478-A25CA6B74AEF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D3D6C-8273-4283-8726-BAEC2DA78D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4145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1FFB4-92EB-458E-9478-A25CA6B74AEF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D3D6C-8273-4283-8726-BAEC2DA78D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7625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1FFB4-92EB-458E-9478-A25CA6B74AEF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D3D6C-8273-4283-8726-BAEC2DA78D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85052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1FFB4-92EB-458E-9478-A25CA6B74AEF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D3D6C-8273-4283-8726-BAEC2DA78D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5374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1FFB4-92EB-458E-9478-A25CA6B74AEF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D3D6C-8273-4283-8726-BAEC2DA78D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478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1FFB4-92EB-458E-9478-A25CA6B74AEF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D3D6C-8273-4283-8726-BAEC2DA78D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4343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1FFB4-92EB-458E-9478-A25CA6B74AEF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D3D6C-8273-4283-8726-BAEC2DA78D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8389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1FFB4-92EB-458E-9478-A25CA6B74AEF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D3D6C-8273-4283-8726-BAEC2DA78D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3104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1FFB4-92EB-458E-9478-A25CA6B74AEF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D3D6C-8273-4283-8726-BAEC2DA78D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0847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1FFB4-92EB-458E-9478-A25CA6B74AEF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D3D6C-8273-4283-8726-BAEC2DA78D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2847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E1FFB4-92EB-458E-9478-A25CA6B74AEF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9D3D6C-8273-4283-8726-BAEC2DA78D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8708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00"/>
            </a:gs>
            <a:gs pos="20000">
              <a:srgbClr val="000040"/>
            </a:gs>
            <a:gs pos="50000">
              <a:srgbClr val="400040"/>
            </a:gs>
            <a:gs pos="75000">
              <a:srgbClr val="8F0040"/>
            </a:gs>
            <a:gs pos="89999">
              <a:srgbClr val="F27300"/>
            </a:gs>
            <a:gs pos="100000">
              <a:srgbClr val="FFBF00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97298" y="2133600"/>
            <a:ext cx="694940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MISTER </a:t>
            </a:r>
            <a:r>
              <a:rPr lang="ro-RO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ȘI SENTIMENTE </a:t>
            </a:r>
            <a:endParaRPr lang="en-US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321210" y="3075210"/>
            <a:ext cx="6501587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o-RO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CAMERA SENZORIALĂ</a:t>
            </a:r>
          </a:p>
          <a:p>
            <a:pPr algn="ctr"/>
            <a:r>
              <a:rPr lang="ro-RO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teatru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590799" y="5364119"/>
            <a:ext cx="3962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sz="2800" b="1" dirty="0" smtClean="0">
                <a:solidFill>
                  <a:schemeClr val="bg1"/>
                </a:solidFill>
              </a:rPr>
              <a:t>3 decembrie 2014</a:t>
            </a:r>
            <a:endParaRPr lang="en-US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7821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00"/>
            </a:gs>
            <a:gs pos="20000">
              <a:srgbClr val="000040"/>
            </a:gs>
            <a:gs pos="50000">
              <a:srgbClr val="400040"/>
            </a:gs>
            <a:gs pos="75000">
              <a:srgbClr val="8F0040"/>
            </a:gs>
            <a:gs pos="89999">
              <a:srgbClr val="F27300"/>
            </a:gs>
            <a:gs pos="100000">
              <a:srgbClr val="FFBF00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3124200"/>
            <a:ext cx="3962400" cy="2308324"/>
          </a:xfrm>
          <a:prstGeom prst="rect">
            <a:avLst/>
          </a:prstGeom>
          <a:noFill/>
          <a:scene3d>
            <a:camera prst="perspectiveRight"/>
            <a:lightRig rig="threePt" dir="t"/>
          </a:scene3d>
        </p:spPr>
        <p:txBody>
          <a:bodyPr wrap="square" rtlCol="0">
            <a:spAutoFit/>
          </a:bodyPr>
          <a:lstStyle/>
          <a:p>
            <a:pPr algn="just"/>
            <a:r>
              <a:rPr lang="en-US" dirty="0" smtClean="0">
                <a:solidFill>
                  <a:schemeClr val="bg1"/>
                </a:solidFill>
              </a:rPr>
              <a:t>                             </a:t>
            </a:r>
            <a:r>
              <a:rPr lang="vi-VN" dirty="0" smtClean="0">
                <a:solidFill>
                  <a:schemeClr val="bg1"/>
                </a:solidFill>
              </a:rPr>
              <a:t>Miercuri</a:t>
            </a:r>
            <a:r>
              <a:rPr lang="vi-VN" dirty="0">
                <a:solidFill>
                  <a:schemeClr val="bg1"/>
                </a:solidFill>
              </a:rPr>
              <a:t>, 3 decembrie 2014, Biblioteca Comunală Mătăsaru a organizat </a:t>
            </a:r>
            <a:r>
              <a:rPr lang="vi-VN" dirty="0" smtClean="0">
                <a:solidFill>
                  <a:schemeClr val="bg1"/>
                </a:solidFill>
              </a:rPr>
              <a:t>evenimentul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vi-VN" dirty="0" smtClean="0">
                <a:solidFill>
                  <a:schemeClr val="bg1"/>
                </a:solidFill>
              </a:rPr>
              <a:t>“ </a:t>
            </a:r>
            <a:r>
              <a:rPr lang="vi-VN" dirty="0">
                <a:solidFill>
                  <a:schemeClr val="bg1"/>
                </a:solidFill>
              </a:rPr>
              <a:t>Mister și sentimente . Camera senzorială – teatru” ”  în cadrul proiectului “ Rețea de centre de educație nonformală pentru viață în mediul rural din Dâmbovița”.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3" name="Picture 2" descr="https://fbcdn-sphotos-b-a.akamaihd.net/hphotos-ak-xap1/v/t1.0-9/10370988_249817751887970_8228081848574997876_n.jpg?oh=dee275bf7a424a1d397741e7bcd93c37&amp;oe=550DDF30&amp;__gda__=1426232044_81da6e6a70d2b7560bda00dc3c811ddc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876" t="24186"/>
          <a:stretch/>
        </p:blipFill>
        <p:spPr bwMode="auto">
          <a:xfrm>
            <a:off x="4419600" y="2490786"/>
            <a:ext cx="4572000" cy="330041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100" y="166409"/>
            <a:ext cx="7797800" cy="1560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20295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00"/>
            </a:gs>
            <a:gs pos="20000">
              <a:srgbClr val="000040"/>
            </a:gs>
            <a:gs pos="50000">
              <a:srgbClr val="400040"/>
            </a:gs>
            <a:gs pos="75000">
              <a:srgbClr val="8F0040"/>
            </a:gs>
            <a:gs pos="89999">
              <a:srgbClr val="F27300"/>
            </a:gs>
            <a:gs pos="100000">
              <a:srgbClr val="FFBF00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bg1"/>
                </a:solidFill>
              </a:rPr>
              <a:t>MISTER ȘI SENTIMENTE </a:t>
            </a:r>
          </a:p>
        </p:txBody>
      </p:sp>
      <p:pic>
        <p:nvPicPr>
          <p:cNvPr id="4" name="Picture 3" descr="https://fbcdn-sphotos-g-a.akamaihd.net/hphotos-ak-xpa1/v/t1.0-9/10313730_301707456698999_8184540029001388460_n.jpg?oh=0a4c42997a9c2f96188490a3224dfe59&amp;oe=5501DFA5&amp;__gda__=1426757661_33e3633c7a8a09aa0228bb64ab9ad274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21" r="24039"/>
          <a:stretch/>
        </p:blipFill>
        <p:spPr bwMode="auto">
          <a:xfrm>
            <a:off x="4495800" y="1752600"/>
            <a:ext cx="4148138" cy="394811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57200" y="2590800"/>
            <a:ext cx="3733800" cy="3581400"/>
          </a:xfrm>
          <a:prstGeom prst="rect">
            <a:avLst/>
          </a:prstGeom>
          <a:noFill/>
        </p:spPr>
        <p:txBody>
          <a:bodyPr wrap="square" rtlCol="0">
            <a:prstTxWarp prst="textInflateBottom">
              <a:avLst/>
            </a:prstTxWarp>
            <a:spAutoFit/>
          </a:bodyPr>
          <a:lstStyle/>
          <a:p>
            <a:pPr algn="just"/>
            <a:r>
              <a:rPr lang="ro-RO" dirty="0" smtClean="0">
                <a:solidFill>
                  <a:schemeClr val="bg1"/>
                </a:solidFill>
                <a:latin typeface="Arial Black" pitchFamily="34" charset="0"/>
              </a:rPr>
              <a:t>În cadrul evenimentului, </a:t>
            </a:r>
            <a:r>
              <a:rPr lang="vi-VN" dirty="0" smtClean="0">
                <a:solidFill>
                  <a:schemeClr val="bg1"/>
                </a:solidFill>
              </a:rPr>
              <a:t>participanții </a:t>
            </a:r>
            <a:r>
              <a:rPr lang="vi-VN" dirty="0">
                <a:solidFill>
                  <a:schemeClr val="bg1"/>
                </a:solidFill>
              </a:rPr>
              <a:t>au fost familiarizați cu o nouă metodă de teatru -  este vorba de </a:t>
            </a:r>
            <a:r>
              <a:rPr lang="vi-VN" b="1" dirty="0">
                <a:solidFill>
                  <a:schemeClr val="bg1"/>
                </a:solidFill>
              </a:rPr>
              <a:t>teatrul labirin</a:t>
            </a:r>
            <a:r>
              <a:rPr lang="vi-VN" dirty="0">
                <a:solidFill>
                  <a:schemeClr val="bg1"/>
                </a:solidFill>
              </a:rPr>
              <a:t>t  care presupune implicarea directă a spectatorului în experiența propusă, prin parcurgerea unui traseu alcătuit dintr-o succesiune de momente dezvoltate, în general pe o anumită temă. </a:t>
            </a:r>
            <a:endParaRPr lang="en-US" dirty="0">
              <a:solidFill>
                <a:schemeClr val="bg1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9244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00"/>
            </a:gs>
            <a:gs pos="20000">
              <a:srgbClr val="000040"/>
            </a:gs>
            <a:gs pos="50000">
              <a:srgbClr val="400040"/>
            </a:gs>
            <a:gs pos="75000">
              <a:srgbClr val="8F0040"/>
            </a:gs>
            <a:gs pos="89999">
              <a:srgbClr val="F27300"/>
            </a:gs>
            <a:gs pos="100000">
              <a:srgbClr val="FFBF00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700" y="183926"/>
            <a:ext cx="7797800" cy="1560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549877" y="2209800"/>
            <a:ext cx="43434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o-RO" b="1" dirty="0" smtClean="0">
                <a:solidFill>
                  <a:schemeClr val="bg1"/>
                </a:solidFill>
              </a:rPr>
              <a:t>                Așadar</a:t>
            </a:r>
            <a:r>
              <a:rPr lang="ro-RO" b="1" dirty="0">
                <a:solidFill>
                  <a:schemeClr val="bg1"/>
                </a:solidFill>
              </a:rPr>
              <a:t>, tinerii au fost împărțiți în două categorii de actori </a:t>
            </a:r>
            <a:r>
              <a:rPr lang="en-US" b="1" dirty="0">
                <a:solidFill>
                  <a:schemeClr val="bg1"/>
                </a:solidFill>
              </a:rPr>
              <a:t>( </a:t>
            </a:r>
            <a:r>
              <a:rPr lang="en-US" b="1" dirty="0" err="1">
                <a:solidFill>
                  <a:schemeClr val="bg1"/>
                </a:solidFill>
              </a:rPr>
              <a:t>participan</a:t>
            </a:r>
            <a:r>
              <a:rPr lang="ro-RO" b="1" dirty="0">
                <a:solidFill>
                  <a:schemeClr val="bg1"/>
                </a:solidFill>
              </a:rPr>
              <a:t>ții – așa zișii </a:t>
            </a:r>
            <a:r>
              <a:rPr lang="en-US" b="1" dirty="0" err="1">
                <a:solidFill>
                  <a:schemeClr val="bg1"/>
                </a:solidFill>
              </a:rPr>
              <a:t>spectatori</a:t>
            </a:r>
            <a:r>
              <a:rPr lang="en-US" b="1" dirty="0">
                <a:solidFill>
                  <a:schemeClr val="bg1"/>
                </a:solidFill>
              </a:rPr>
              <a:t>) </a:t>
            </a:r>
            <a:r>
              <a:rPr lang="en-US" b="1" dirty="0" err="1">
                <a:solidFill>
                  <a:schemeClr val="bg1"/>
                </a:solidFill>
              </a:rPr>
              <a:t>și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constructorii</a:t>
            </a:r>
            <a:r>
              <a:rPr lang="en-US" b="1" dirty="0">
                <a:solidFill>
                  <a:schemeClr val="bg1"/>
                </a:solidFill>
              </a:rPr>
              <a:t> de </a:t>
            </a:r>
            <a:r>
              <a:rPr lang="en-US" b="1" dirty="0" err="1">
                <a:solidFill>
                  <a:schemeClr val="bg1"/>
                </a:solidFill>
              </a:rPr>
              <a:t>labirint</a:t>
            </a:r>
            <a:r>
              <a:rPr lang="en-US" b="1" dirty="0">
                <a:solidFill>
                  <a:schemeClr val="bg1"/>
                </a:solidFill>
              </a:rPr>
              <a:t> ( </a:t>
            </a:r>
            <a:r>
              <a:rPr lang="en-US" b="1" dirty="0" err="1">
                <a:solidFill>
                  <a:schemeClr val="bg1"/>
                </a:solidFill>
              </a:rPr>
              <a:t>cei</a:t>
            </a:r>
            <a:r>
              <a:rPr lang="en-US" b="1" dirty="0">
                <a:solidFill>
                  <a:schemeClr val="bg1"/>
                </a:solidFill>
              </a:rPr>
              <a:t> care </a:t>
            </a:r>
            <a:r>
              <a:rPr lang="en-US" b="1" dirty="0" err="1">
                <a:solidFill>
                  <a:schemeClr val="bg1"/>
                </a:solidFill>
              </a:rPr>
              <a:t>stabilesc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structura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călătoriei</a:t>
            </a:r>
            <a:r>
              <a:rPr lang="en-US" b="1" dirty="0">
                <a:solidFill>
                  <a:schemeClr val="bg1"/>
                </a:solidFill>
              </a:rPr>
              <a:t>, </a:t>
            </a:r>
            <a:r>
              <a:rPr lang="en-US" b="1" dirty="0" err="1">
                <a:solidFill>
                  <a:schemeClr val="bg1"/>
                </a:solidFill>
              </a:rPr>
              <a:t>traseul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și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momentele</a:t>
            </a:r>
            <a:r>
              <a:rPr lang="en-US" b="1" dirty="0">
                <a:solidFill>
                  <a:schemeClr val="bg1"/>
                </a:solidFill>
              </a:rPr>
              <a:t> care </a:t>
            </a:r>
            <a:r>
              <a:rPr lang="en-US" b="1" dirty="0" err="1">
                <a:solidFill>
                  <a:schemeClr val="bg1"/>
                </a:solidFill>
              </a:rPr>
              <a:t>urmează</a:t>
            </a:r>
            <a:r>
              <a:rPr lang="en-US" b="1" dirty="0">
                <a:solidFill>
                  <a:schemeClr val="bg1"/>
                </a:solidFill>
              </a:rPr>
              <a:t> a fi </a:t>
            </a:r>
            <a:r>
              <a:rPr lang="en-US" b="1" dirty="0" err="1">
                <a:solidFill>
                  <a:schemeClr val="bg1"/>
                </a:solidFill>
              </a:rPr>
              <a:t>experimentate</a:t>
            </a:r>
            <a:r>
              <a:rPr lang="en-US" b="1" dirty="0">
                <a:solidFill>
                  <a:schemeClr val="bg1"/>
                </a:solidFill>
              </a:rPr>
              <a:t> ). </a:t>
            </a:r>
            <a:r>
              <a:rPr lang="en-US" b="1" dirty="0" err="1">
                <a:solidFill>
                  <a:schemeClr val="bg1"/>
                </a:solidFill>
              </a:rPr>
              <a:t>Această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tehnică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modernă</a:t>
            </a:r>
            <a:r>
              <a:rPr lang="en-US" b="1" dirty="0">
                <a:solidFill>
                  <a:schemeClr val="bg1"/>
                </a:solidFill>
              </a:rPr>
              <a:t> de </a:t>
            </a:r>
            <a:r>
              <a:rPr lang="en-US" b="1" dirty="0" err="1">
                <a:solidFill>
                  <a:schemeClr val="bg1"/>
                </a:solidFill>
              </a:rPr>
              <a:t>teatru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crează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simultan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în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rândul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participanților</a:t>
            </a:r>
            <a:r>
              <a:rPr lang="en-US" b="1" dirty="0">
                <a:solidFill>
                  <a:schemeClr val="bg1"/>
                </a:solidFill>
              </a:rPr>
              <a:t> un </a:t>
            </a:r>
            <a:r>
              <a:rPr lang="en-US" b="1" dirty="0" err="1">
                <a:solidFill>
                  <a:schemeClr val="bg1"/>
                </a:solidFill>
              </a:rPr>
              <a:t>labirint</a:t>
            </a:r>
            <a:r>
              <a:rPr lang="en-US" b="1" dirty="0">
                <a:solidFill>
                  <a:schemeClr val="bg1"/>
                </a:solidFill>
              </a:rPr>
              <a:t> interior , al </a:t>
            </a:r>
            <a:r>
              <a:rPr lang="en-US" b="1" dirty="0" err="1">
                <a:solidFill>
                  <a:schemeClr val="bg1"/>
                </a:solidFill>
              </a:rPr>
              <a:t>trăirilor</a:t>
            </a:r>
            <a:r>
              <a:rPr lang="en-US" b="1" dirty="0">
                <a:solidFill>
                  <a:schemeClr val="bg1"/>
                </a:solidFill>
              </a:rPr>
              <a:t> , al </a:t>
            </a:r>
            <a:r>
              <a:rPr lang="en-US" b="1" dirty="0" err="1">
                <a:solidFill>
                  <a:schemeClr val="bg1"/>
                </a:solidFill>
              </a:rPr>
              <a:t>sentimentelor</a:t>
            </a:r>
            <a:r>
              <a:rPr lang="en-US" b="1" dirty="0">
                <a:solidFill>
                  <a:schemeClr val="bg1"/>
                </a:solidFill>
              </a:rPr>
              <a:t>, al </a:t>
            </a:r>
            <a:r>
              <a:rPr lang="en-US" b="1" dirty="0" err="1">
                <a:solidFill>
                  <a:schemeClr val="bg1"/>
                </a:solidFill>
              </a:rPr>
              <a:t>amintirilor</a:t>
            </a:r>
            <a:r>
              <a:rPr lang="en-US" b="1" dirty="0">
                <a:solidFill>
                  <a:schemeClr val="bg1"/>
                </a:solidFill>
              </a:rPr>
              <a:t>, </a:t>
            </a:r>
            <a:r>
              <a:rPr lang="en-US" b="1" dirty="0" err="1">
                <a:solidFill>
                  <a:schemeClr val="bg1"/>
                </a:solidFill>
              </a:rPr>
              <a:t>este</a:t>
            </a:r>
            <a:r>
              <a:rPr lang="en-US" b="1" dirty="0">
                <a:solidFill>
                  <a:schemeClr val="bg1"/>
                </a:solidFill>
              </a:rPr>
              <a:t> o </a:t>
            </a:r>
            <a:r>
              <a:rPr lang="en-US" b="1" dirty="0" err="1">
                <a:solidFill>
                  <a:schemeClr val="bg1"/>
                </a:solidFill>
              </a:rPr>
              <a:t>călătorie</a:t>
            </a:r>
            <a:r>
              <a:rPr lang="en-US" b="1" dirty="0">
                <a:solidFill>
                  <a:schemeClr val="bg1"/>
                </a:solidFill>
              </a:rPr>
              <a:t>  </a:t>
            </a:r>
            <a:r>
              <a:rPr lang="en-US" b="1" dirty="0" err="1">
                <a:solidFill>
                  <a:schemeClr val="bg1"/>
                </a:solidFill>
              </a:rPr>
              <a:t>spre</a:t>
            </a:r>
            <a:r>
              <a:rPr lang="en-US" b="1" dirty="0">
                <a:solidFill>
                  <a:schemeClr val="bg1"/>
                </a:solidFill>
              </a:rPr>
              <a:t> sine. </a:t>
            </a:r>
          </a:p>
        </p:txBody>
      </p:sp>
      <p:pic>
        <p:nvPicPr>
          <p:cNvPr id="4" name="Picture 3" descr="https://scontent-b-fra.xx.fbcdn.net/hphotos-xpf1/v/t1.0-9/10473734_301707850032293_291749768647129667_n.jpg?oh=bba875581e72dd4f4901f533e423f0c9&amp;oe=54D35E95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2154"/>
          <a:stretch/>
        </p:blipFill>
        <p:spPr bwMode="auto">
          <a:xfrm>
            <a:off x="228600" y="2209800"/>
            <a:ext cx="4191000" cy="3733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738856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00"/>
            </a:gs>
            <a:gs pos="20000">
              <a:srgbClr val="000040"/>
            </a:gs>
            <a:gs pos="50000">
              <a:srgbClr val="400040"/>
            </a:gs>
            <a:gs pos="75000">
              <a:srgbClr val="8F0040"/>
            </a:gs>
            <a:gs pos="89999">
              <a:srgbClr val="F27300"/>
            </a:gs>
            <a:gs pos="100000">
              <a:srgbClr val="FFBF00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19511"/>
            <a:ext cx="7797800" cy="1560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 descr="https://scontent-b-fra.xx.fbcdn.net/hphotos-xap1/v/t1.0-9/10801891_301707916698953_375962436456922021_n.jpg?oh=af7409d477eea1c87497e15025295d97&amp;oe=54F9035B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13862" b="13488"/>
          <a:stretch/>
        </p:blipFill>
        <p:spPr bwMode="auto">
          <a:xfrm>
            <a:off x="2514600" y="1524000"/>
            <a:ext cx="4386839" cy="3304381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  <a:extLst/>
        </p:spPr>
      </p:pic>
      <p:sp>
        <p:nvSpPr>
          <p:cNvPr id="4" name="TextBox 3"/>
          <p:cNvSpPr txBox="1"/>
          <p:nvPr/>
        </p:nvSpPr>
        <p:spPr>
          <a:xfrm>
            <a:off x="609600" y="5181600"/>
            <a:ext cx="79502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o-RO" dirty="0" smtClean="0"/>
              <a:t>                </a:t>
            </a:r>
            <a:r>
              <a:rPr lang="vi-VN" dirty="0" smtClean="0">
                <a:solidFill>
                  <a:schemeClr val="bg1"/>
                </a:solidFill>
              </a:rPr>
              <a:t>Ca </a:t>
            </a:r>
            <a:r>
              <a:rPr lang="vi-VN" dirty="0">
                <a:solidFill>
                  <a:schemeClr val="bg1"/>
                </a:solidFill>
              </a:rPr>
              <a:t>variantă a teatrului labirint – experimentată în cadrul evenimentului de astăzi - este  “Camera senzorială” - un mediu în care activităţile stimulative şi experienţele sunt utilizate pentru a creşte conştienţa şi comportamentele pozitive pentru copiii cu deteriorări senzoriale, dar care poate fi folosită şi pentru o simplă testare a simţurilor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9212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00"/>
            </a:gs>
            <a:gs pos="20000">
              <a:srgbClr val="000040"/>
            </a:gs>
            <a:gs pos="50000">
              <a:srgbClr val="400040"/>
            </a:gs>
            <a:gs pos="75000">
              <a:srgbClr val="8F0040"/>
            </a:gs>
            <a:gs pos="89999">
              <a:srgbClr val="F27300"/>
            </a:gs>
            <a:gs pos="100000">
              <a:srgbClr val="FFBF00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19511"/>
            <a:ext cx="7797800" cy="1560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8" name="Picture 2" descr="https://scontent-b-fra.xx.fbcdn.net/hphotos-xfp1/v/t1.0-9/10250046_301707753365636_5064124853834399245_n.jpg?oh=2b688771ef9cb20b2ff38bc750a4ee07&amp;oe=5509A6C4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472" r="23672"/>
          <a:stretch/>
        </p:blipFill>
        <p:spPr bwMode="auto">
          <a:xfrm>
            <a:off x="533400" y="1905000"/>
            <a:ext cx="2713703" cy="44384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264309" y="2133600"/>
            <a:ext cx="54864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o-RO" dirty="0" smtClean="0"/>
              <a:t>             </a:t>
            </a:r>
            <a:r>
              <a:rPr lang="en-US" dirty="0" smtClean="0"/>
              <a:t>“</a:t>
            </a:r>
            <a:r>
              <a:rPr lang="en-US" dirty="0">
                <a:solidFill>
                  <a:schemeClr val="bg1"/>
                </a:solidFill>
              </a:rPr>
              <a:t>Camera </a:t>
            </a:r>
            <a:r>
              <a:rPr lang="en-US" dirty="0" err="1">
                <a:solidFill>
                  <a:schemeClr val="bg1"/>
                </a:solidFill>
              </a:rPr>
              <a:t>senzorială</a:t>
            </a:r>
            <a:r>
              <a:rPr lang="en-US" dirty="0">
                <a:solidFill>
                  <a:schemeClr val="bg1"/>
                </a:solidFill>
              </a:rPr>
              <a:t>” </a:t>
            </a:r>
            <a:r>
              <a:rPr lang="en-US" dirty="0" err="1">
                <a:solidFill>
                  <a:schemeClr val="bg1"/>
                </a:solidFill>
              </a:rPr>
              <a:t>stimulează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dezvoltarea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senzorială</a:t>
            </a:r>
            <a:r>
              <a:rPr lang="en-US" dirty="0">
                <a:solidFill>
                  <a:schemeClr val="bg1"/>
                </a:solidFill>
              </a:rPr>
              <a:t> (</a:t>
            </a:r>
            <a:r>
              <a:rPr lang="en-US" dirty="0" err="1">
                <a:solidFill>
                  <a:schemeClr val="bg1"/>
                </a:solidFill>
              </a:rPr>
              <a:t>auz</a:t>
            </a:r>
            <a:r>
              <a:rPr lang="en-US" dirty="0">
                <a:solidFill>
                  <a:schemeClr val="bg1"/>
                </a:solidFill>
              </a:rPr>
              <a:t>,, gust, </a:t>
            </a:r>
            <a:r>
              <a:rPr lang="en-US" dirty="0" err="1">
                <a:solidFill>
                  <a:schemeClr val="bg1"/>
                </a:solidFill>
              </a:rPr>
              <a:t>miros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și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atingere</a:t>
            </a:r>
            <a:r>
              <a:rPr lang="en-US" dirty="0">
                <a:solidFill>
                  <a:schemeClr val="bg1"/>
                </a:solidFill>
              </a:rPr>
              <a:t>), </a:t>
            </a:r>
            <a:r>
              <a:rPr lang="en-US" dirty="0" err="1">
                <a:solidFill>
                  <a:schemeClr val="bg1"/>
                </a:solidFill>
              </a:rPr>
              <a:t>coordonarea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cauză-efect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dezvoltarea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limbajului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controlul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asupra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mediului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şi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relaxarea</a:t>
            </a:r>
            <a:r>
              <a:rPr lang="en-US" dirty="0">
                <a:solidFill>
                  <a:schemeClr val="bg1"/>
                </a:solidFill>
              </a:rPr>
              <a:t>. </a:t>
            </a:r>
            <a:r>
              <a:rPr lang="en-US" dirty="0" err="1">
                <a:solidFill>
                  <a:schemeClr val="bg1"/>
                </a:solidFill>
              </a:rPr>
              <a:t>Astfel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celui</a:t>
            </a:r>
            <a:r>
              <a:rPr lang="en-US" dirty="0">
                <a:solidFill>
                  <a:schemeClr val="bg1"/>
                </a:solidFill>
              </a:rPr>
              <a:t> care a </a:t>
            </a:r>
            <a:r>
              <a:rPr lang="en-US" dirty="0" err="1">
                <a:solidFill>
                  <a:schemeClr val="bg1"/>
                </a:solidFill>
              </a:rPr>
              <a:t>pătruns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în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această</a:t>
            </a:r>
            <a:r>
              <a:rPr lang="en-US" dirty="0">
                <a:solidFill>
                  <a:schemeClr val="bg1"/>
                </a:solidFill>
              </a:rPr>
              <a:t> camera a </a:t>
            </a:r>
            <a:r>
              <a:rPr lang="en-US" dirty="0" err="1">
                <a:solidFill>
                  <a:schemeClr val="bg1"/>
                </a:solidFill>
              </a:rPr>
              <a:t>misterelor</a:t>
            </a:r>
            <a:r>
              <a:rPr lang="en-US" dirty="0">
                <a:solidFill>
                  <a:schemeClr val="bg1"/>
                </a:solidFill>
              </a:rPr>
              <a:t>, i s-au </a:t>
            </a:r>
            <a:r>
              <a:rPr lang="en-US" dirty="0" err="1">
                <a:solidFill>
                  <a:schemeClr val="bg1"/>
                </a:solidFill>
              </a:rPr>
              <a:t>acoperit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ochii</a:t>
            </a:r>
            <a:r>
              <a:rPr lang="en-US" dirty="0">
                <a:solidFill>
                  <a:schemeClr val="bg1"/>
                </a:solidFill>
              </a:rPr>
              <a:t> cu o </a:t>
            </a:r>
            <a:r>
              <a:rPr lang="en-US" dirty="0" err="1">
                <a:solidFill>
                  <a:schemeClr val="bg1"/>
                </a:solidFill>
              </a:rPr>
              <a:t>eşarfă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astfel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încât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să</a:t>
            </a:r>
            <a:r>
              <a:rPr lang="en-US" dirty="0">
                <a:solidFill>
                  <a:schemeClr val="bg1"/>
                </a:solidFill>
              </a:rPr>
              <a:t> nu </a:t>
            </a:r>
            <a:r>
              <a:rPr lang="en-US" dirty="0" err="1">
                <a:solidFill>
                  <a:schemeClr val="bg1"/>
                </a:solidFill>
              </a:rPr>
              <a:t>poată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vedea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momentul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pregătit</a:t>
            </a:r>
            <a:r>
              <a:rPr lang="en-US" dirty="0">
                <a:solidFill>
                  <a:schemeClr val="bg1"/>
                </a:solidFill>
              </a:rPr>
              <a:t> de </a:t>
            </a:r>
            <a:r>
              <a:rPr lang="en-US" dirty="0" err="1">
                <a:solidFill>
                  <a:schemeClr val="bg1"/>
                </a:solidFill>
              </a:rPr>
              <a:t>voluntarii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bibliotecii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și</a:t>
            </a:r>
            <a:r>
              <a:rPr lang="en-US" dirty="0">
                <a:solidFill>
                  <a:schemeClr val="bg1"/>
                </a:solidFill>
              </a:rPr>
              <a:t> i-au </a:t>
            </a:r>
            <a:r>
              <a:rPr lang="en-US" dirty="0" err="1">
                <a:solidFill>
                  <a:schemeClr val="bg1"/>
                </a:solidFill>
              </a:rPr>
              <a:t>fost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oferiți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diverşi</a:t>
            </a:r>
            <a:r>
              <a:rPr lang="en-US" dirty="0">
                <a:solidFill>
                  <a:schemeClr val="bg1"/>
                </a:solidFill>
              </a:rPr>
              <a:t> stimuli – </a:t>
            </a:r>
            <a:r>
              <a:rPr lang="en-US" dirty="0" err="1">
                <a:solidFill>
                  <a:schemeClr val="bg1"/>
                </a:solidFill>
              </a:rPr>
              <a:t>să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asculte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glasul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unei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scoici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să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simtă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parfumul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unei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flori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să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atingă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fineţea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unei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ţesături</a:t>
            </a:r>
            <a:r>
              <a:rPr lang="en-US" dirty="0">
                <a:solidFill>
                  <a:schemeClr val="bg1"/>
                </a:solidFill>
              </a:rPr>
              <a:t>… </a:t>
            </a:r>
            <a:r>
              <a:rPr lang="en-US" dirty="0" err="1">
                <a:solidFill>
                  <a:schemeClr val="bg1"/>
                </a:solidFill>
              </a:rPr>
              <a:t>simțuri</a:t>
            </a:r>
            <a:r>
              <a:rPr lang="en-US" dirty="0">
                <a:solidFill>
                  <a:schemeClr val="bg1"/>
                </a:solidFill>
              </a:rPr>
              <a:t> care au </a:t>
            </a:r>
            <a:r>
              <a:rPr lang="en-US" dirty="0" err="1">
                <a:solidFill>
                  <a:schemeClr val="bg1"/>
                </a:solidFill>
              </a:rPr>
              <a:t>trezit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imaginația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fără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granițe</a:t>
            </a:r>
            <a:r>
              <a:rPr lang="en-US" dirty="0">
                <a:solidFill>
                  <a:schemeClr val="bg1"/>
                </a:solidFill>
              </a:rPr>
              <a:t> a </a:t>
            </a:r>
            <a:r>
              <a:rPr lang="en-US" dirty="0" err="1">
                <a:solidFill>
                  <a:schemeClr val="bg1"/>
                </a:solidFill>
              </a:rPr>
              <a:t>copiilor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dând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naștere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unor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povești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fascinante</a:t>
            </a:r>
            <a:r>
              <a:rPr lang="en-US" dirty="0">
                <a:solidFill>
                  <a:schemeClr val="bg1"/>
                </a:solidFill>
              </a:rPr>
              <a:t>. Cu </a:t>
            </a:r>
            <a:r>
              <a:rPr lang="en-US" dirty="0" err="1">
                <a:solidFill>
                  <a:schemeClr val="bg1"/>
                </a:solidFill>
              </a:rPr>
              <a:t>ajutorul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acestei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forme</a:t>
            </a:r>
            <a:r>
              <a:rPr lang="en-US" dirty="0">
                <a:solidFill>
                  <a:schemeClr val="bg1"/>
                </a:solidFill>
              </a:rPr>
              <a:t> de </a:t>
            </a:r>
            <a:r>
              <a:rPr lang="en-US" dirty="0" err="1">
                <a:solidFill>
                  <a:schemeClr val="bg1"/>
                </a:solidFill>
              </a:rPr>
              <a:t>teatru</a:t>
            </a:r>
            <a:r>
              <a:rPr lang="en-US" dirty="0">
                <a:solidFill>
                  <a:schemeClr val="bg1"/>
                </a:solidFill>
              </a:rPr>
              <a:t> , </a:t>
            </a:r>
            <a:r>
              <a:rPr lang="en-US" dirty="0" err="1">
                <a:solidFill>
                  <a:schemeClr val="bg1"/>
                </a:solidFill>
              </a:rPr>
              <a:t>tinerii</a:t>
            </a:r>
            <a:r>
              <a:rPr lang="en-US" dirty="0">
                <a:solidFill>
                  <a:schemeClr val="bg1"/>
                </a:solidFill>
              </a:rPr>
              <a:t> s-au </a:t>
            </a:r>
            <a:r>
              <a:rPr lang="en-US" dirty="0" err="1">
                <a:solidFill>
                  <a:schemeClr val="bg1"/>
                </a:solidFill>
              </a:rPr>
              <a:t>teleportat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într</a:t>
            </a:r>
            <a:r>
              <a:rPr lang="en-US" dirty="0">
                <a:solidFill>
                  <a:schemeClr val="bg1"/>
                </a:solidFill>
              </a:rPr>
              <a:t>-o </a:t>
            </a:r>
            <a:r>
              <a:rPr lang="en-US" dirty="0" err="1">
                <a:solidFill>
                  <a:schemeClr val="bg1"/>
                </a:solidFill>
              </a:rPr>
              <a:t>lume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mirifică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acolo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unde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frumuseţea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dăinuie</a:t>
            </a:r>
            <a:r>
              <a:rPr lang="en-US" dirty="0">
                <a:solidFill>
                  <a:schemeClr val="bg1"/>
                </a:solidFill>
              </a:rPr>
              <a:t> – sub </a:t>
            </a:r>
            <a:r>
              <a:rPr lang="en-US" dirty="0" err="1">
                <a:solidFill>
                  <a:schemeClr val="bg1"/>
                </a:solidFill>
              </a:rPr>
              <a:t>toate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aspectele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ei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senzoriale</a:t>
            </a:r>
            <a:r>
              <a:rPr lang="en-US" dirty="0" smtClean="0">
                <a:solidFill>
                  <a:schemeClr val="bg1"/>
                </a:solidFill>
              </a:rPr>
              <a:t>…</a:t>
            </a:r>
            <a:endParaRPr lang="en-US" dirty="0">
              <a:solidFill>
                <a:schemeClr val="bg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1412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00"/>
            </a:gs>
            <a:gs pos="20000">
              <a:srgbClr val="000040"/>
            </a:gs>
            <a:gs pos="50000">
              <a:srgbClr val="400040"/>
            </a:gs>
            <a:gs pos="75000">
              <a:srgbClr val="8F0040"/>
            </a:gs>
            <a:gs pos="89999">
              <a:srgbClr val="F27300"/>
            </a:gs>
            <a:gs pos="100000">
              <a:srgbClr val="FFBF00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50004" y="2362200"/>
            <a:ext cx="524400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o-RO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VĂ MULȚUMESC !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693032" y="3886200"/>
            <a:ext cx="356469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o-RO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Bibliotecar, 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489324" y="4648200"/>
            <a:ext cx="397211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o-RO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DENISA BODI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64799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358</Words>
  <Application>Microsoft Office PowerPoint</Application>
  <PresentationFormat>On-screen Show (4:3)</PresentationFormat>
  <Paragraphs>13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MISTER ȘI SENTIMENTE 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Denisa</dc:creator>
  <cp:lastModifiedBy>Lenovo</cp:lastModifiedBy>
  <cp:revision>14</cp:revision>
  <dcterms:created xsi:type="dcterms:W3CDTF">2014-12-08T08:45:23Z</dcterms:created>
  <dcterms:modified xsi:type="dcterms:W3CDTF">2014-12-08T12:40:56Z</dcterms:modified>
</cp:coreProperties>
</file>